
<file path=[Content_Types].xml><?xml version="1.0" encoding="utf-8"?>
<Types xmlns="http://schemas.openxmlformats.org/package/2006/content-types">
  <Default Extension="fntdata" ContentType="application/x-fontdata"/>
  <Default Extension="xml" ContentType="application/xml"/>
  <Default Extension="rels" ContentType="application/vnd.openxmlformats-package.relationships+xml"/>
  <Default Extension="jpeg" ContentType="image/jpeg"/>
  <Default Extension="jpg" ContentType="image/jpg"/>
  <Default Extension="svg" ContentType="image/svg+xml"/>
  <Default Extension="png" ContentType="image/png"/>
  <Default Extension="gif" ContentType="image/gif"/>
  <Default Extension="m4v" ContentType="video/mp4"/>
  <Default Extension="mp4" ContentType="video/mp4"/>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notesMasters/notesMaster1.xml" ContentType="application/vnd.openxmlformats-officedocument.presentationml.notesMaster+xml"/>
  <Override PartName="/ppt/slideMasters/slideMaster1.xml" ContentType="application/vnd.openxmlformats-officedocument.presentationml.slideMaster+xml"/>
  <Override PartName="/ppt/slides/slide1.xml" ContentType="application/vnd.openxmlformats-officedocument.presentationml.slide+xml"/>
  <Override PartName="/ppt/slideMasters/slideMaster2.xml" ContentType="application/vnd.openxmlformats-officedocument.presentationml.slideMaster+xml"/>
  <Override PartName="/ppt/slides/slide2.xml" ContentType="application/vnd.openxmlformats-officedocument.presentationml.slide+xml"/>
  <Override PartName="/ppt/slideMasters/slideMaster3.xml" ContentType="application/vnd.openxmlformats-officedocument.presentationml.slideMaster+xml"/>
  <Override PartName="/ppt/slides/slide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
		<Relationship Id="rId1" Type="http://schemas.openxmlformats.org/officeDocument/2006/relationships/extended-properties" Target="docProps/app.xml"/>
		<Relationship Id="rId2" Type="http://schemas.openxmlformats.org/package/2006/relationships/metadata/core-properties" Target="docProps/core.xml"/>
		<Relationship Id="rId3"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sldIdLst>
    <p:sldId id="256" r:id="rId2"/>
    <p:sldId id="257" r:id="rId3"/>
    <p:sldId id="258" r:id="rId4"/>
  </p:sldIdLst>
  <p:notesMasterIdLst>
    <p:notesMasterId r:id="rId5"/>
  </p:notesMasterIdLst>
  <p:sldSz cx="14630400" cy="8229600"/>
  <p:notesSz cx="8229600" cy="14630400"/>
  <p:embeddedFontLst>
    <p:embeddedFont>
      <p:font typeface="Merriweather"/>
      <p:regular r:id="rId10"/>
    </p:embeddedFont>
    <p:embeddedFont>
      <p:font typeface="Merriweather"/>
      <p:regular r:id="rId11"/>
    </p:embeddedFont>
    <p:embeddedFont>
      <p:font typeface="Merriweather"/>
      <p:regular r:id="rId12"/>
    </p:embeddedFont>
    <p:embeddedFont>
      <p:font typeface="Merriweather"/>
      <p:regular r:id="rId13"/>
    </p:embeddedFont>
    <p:embeddedFont>
      <p:font typeface="Merriweather"/>
      <p:regular r:id="rId14"/>
    </p:embeddedFont>
    <p:embeddedFont>
      <p:font typeface="Merriweather"/>
      <p:regular r:id="rId15"/>
    </p:embeddedFont>
    <p:embeddedFont>
      <p:font typeface="Merriweather"/>
      <p:regular r:id="rId16"/>
    </p:embeddedFont>
    <p:embeddedFont>
      <p:font typeface="Merriweather"/>
      <p:regular r:id="rId17"/>
    </p:embeddedFont>
  </p:embeddedFontLst>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notesMaster" Target="notesMasters/notesMaster1.xml"/><Relationship Id="rId6" Type="http://schemas.openxmlformats.org/officeDocument/2006/relationships/presProps" Target="presProps.xml"/><Relationship Id="rId7" Type="http://schemas.openxmlformats.org/officeDocument/2006/relationships/viewProps" Target="viewProps.xml"/><Relationship Id="rId8" Type="http://schemas.openxmlformats.org/officeDocument/2006/relationships/theme" Target="theme/theme1.xml"/><Relationship Id="rId9" Type="http://schemas.openxmlformats.org/officeDocument/2006/relationships/tableStyles" Target="tableStyles.xml"/><Relationship Id="rId10" Type="http://schemas.openxmlformats.org/officeDocument/2006/relationships/font" Target="fonts/font1.fntdata"/><Relationship Id="rId11" Type="http://schemas.openxmlformats.org/officeDocument/2006/relationships/font" Target="fonts/font2.fntdata"/><Relationship Id="rId12" Type="http://schemas.openxmlformats.org/officeDocument/2006/relationships/font" Target="fonts/font3.fntdata"/><Relationship Id="rId13" Type="http://schemas.openxmlformats.org/officeDocument/2006/relationships/font" Target="fonts/font4.fntdata"/><Relationship Id="rId14" Type="http://schemas.openxmlformats.org/officeDocument/2006/relationships/font" Target="fonts/font5.fntdata"/><Relationship Id="rId15" Type="http://schemas.openxmlformats.org/officeDocument/2006/relationships/font" Target="fonts/font6.fntdata"/><Relationship Id="rId16" Type="http://schemas.openxmlformats.org/officeDocument/2006/relationships/font" Target="fonts/font7.fntdata"/><Relationship Id="rId17" Type="http://schemas.openxmlformats.org/officeDocument/2006/relationships/font" Target="fonts/font8.fntdata"/></Relationships>
</file>

<file path=ppt/media/>
</file>

<file path=ppt/media/image-1-1.png>
</file>

<file path=ppt/media/image-1002-1.png>
</file>

<file path=ppt/media/image-1002-2.png>
</file>

<file path=ppt/media/image-1003-1.png>
</file>

<file path=ppt/media/image-1003-2.png>
</file>

<file path=ppt/media/image-1004-1.png>
</file>

<file path=ppt/media/image-1004-2.png>
</file>

<file path=ppt/media/image-2-1.png>
</file>

<file path=ppt/media/image-2-2.svg>
</file>

<file path=ppt/media/image-2-3.png>
</file>

<file path=ppt/media/image-2-4.svg>
</file>

<file path=ppt/media/image-2-5.png>
</file>

<file path=ppt/media/image-2-6.svg>
</file>

<file path=ppt/media/image-2-7.png>
</file>

<file path=ppt/media/image-2-8.svg>
</file>

<file path=ppt/media/image-3-1.png>
</file>

<file path=ppt/notesMasters/_rels/notesMaster1.xml.rels><?xml version="1.0" encoding="UTF-8" standalone="yes"?>
<Relationships xmlns="http://schemas.openxmlformats.org/package/2006/relationships">
		<Relationship Id="rId1" Type="http://schemas.openxmlformats.org/officeDocument/2006/relationships/theme" Target="../theme/theme1.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7/23/19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extLst>
      <p:ext uri="{BB962C8B-B14F-4D97-AF65-F5344CB8AC3E}">
        <p14:creationId xmlns:p14="http://schemas.microsoft.com/office/powerpoint/2010/main" val="1024086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xml"/>
		</Relationships>
</file>

<file path=ppt/notesSlides/_rels/notesSlide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xml"/>
		</Relationships>
</file>

<file path=ppt/notesSlides/_rels/notesSlide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2-1.png"/><Relationship Id="rId2" Type="http://schemas.openxmlformats.org/officeDocument/2006/relationships/image" Target="../media/image-1002-2.png"/><Relationship Id="rId4"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3-1.png"/><Relationship Id="rId2" Type="http://schemas.openxmlformats.org/officeDocument/2006/relationships/image" Target="../media/image-1003-2.png"/><Relationship Id="rId4"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4-1.png"/><Relationship Id="rId2" Type="http://schemas.openxmlformats.org/officeDocument/2006/relationships/image" Target="../media/image-1004-2.png"/><Relationship Id="rId4"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9151A">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9151A">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9151A">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image" Target="../media/image-1-1.png"/><Relationship Id="rId2" Type="http://schemas.openxmlformats.org/officeDocument/2006/relationships/slideLayout" Target="../slideLayouts/slideLayout2.xml"/><Relationship Id="rId3"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1" Type="http://schemas.openxmlformats.org/officeDocument/2006/relationships/image" Target="../media/image-2-1.png"/><Relationship Id="rId2" Type="http://schemas.openxmlformats.org/officeDocument/2006/relationships/image" Target="../media/image-2-2.svg"/><Relationship Id="rId3" Type="http://schemas.openxmlformats.org/officeDocument/2006/relationships/image" Target="../media/image-2-3.png"/><Relationship Id="rId4" Type="http://schemas.openxmlformats.org/officeDocument/2006/relationships/image" Target="../media/image-2-4.svg"/><Relationship Id="rId5" Type="http://schemas.openxmlformats.org/officeDocument/2006/relationships/image" Target="../media/image-2-5.png"/><Relationship Id="rId6" Type="http://schemas.openxmlformats.org/officeDocument/2006/relationships/image" Target="../media/image-2-6.svg"/><Relationship Id="rId7" Type="http://schemas.openxmlformats.org/officeDocument/2006/relationships/image" Target="../media/image-2-7.png"/><Relationship Id="rId8" Type="http://schemas.openxmlformats.org/officeDocument/2006/relationships/image" Target="../media/image-2-8.svg"/><Relationship Id="rId9" Type="http://schemas.openxmlformats.org/officeDocument/2006/relationships/slideLayout" Target="../slideLayouts/slideLayout3.xml"/><Relationship Id="rId10"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2" Type="http://schemas.openxmlformats.org/officeDocument/2006/relationships/hyperlink" Target="https://app.heygen.com" TargetMode="External"/><Relationship Id="rId1" Type="http://schemas.openxmlformats.org/officeDocument/2006/relationships/image" Target="../media/image-3-1.png"/><Relationship Id="rId3" Type="http://schemas.openxmlformats.org/officeDocument/2006/relationships/slideLayout" Target="../slideLayouts/slideLayout4.xml"/><Relationship Id="rId4" Type="http://schemas.openxmlformats.org/officeDocument/2006/relationships/notesSlide" Target="../notesSlides/notesSlide3.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29600"/>
          </a:xfrm>
          <a:prstGeom prst="rect">
            <a:avLst/>
          </a:prstGeom>
        </p:spPr>
      </p:pic>
      <p:sp>
        <p:nvSpPr>
          <p:cNvPr id="3" name="Text 0"/>
          <p:cNvSpPr/>
          <p:nvPr/>
        </p:nvSpPr>
        <p:spPr>
          <a:xfrm>
            <a:off x="6350198" y="1005364"/>
            <a:ext cx="7416403" cy="2467928"/>
          </a:xfrm>
          <a:prstGeom prst="rect">
            <a:avLst/>
          </a:prstGeom>
          <a:noFill/>
          <a:ln/>
        </p:spPr>
        <p:txBody>
          <a:bodyPr wrap="square" lIns="0" tIns="0" rIns="0" bIns="0" rtlCol="0" anchor="t"/>
          <a:lstStyle/>
          <a:p>
            <a:pPr algn="l" indent="0" marL="0">
              <a:lnSpc>
                <a:spcPts val="4850"/>
              </a:lnSpc>
              <a:buNone/>
            </a:pPr>
            <a:r>
              <a:rPr lang="en-US" sz="3850" dirty="0">
                <a:solidFill>
                  <a:srgbClr val="F5F0F0"/>
                </a:solidFill>
                <a:latin typeface="Merriweather" pitchFamily="34" charset="0"/>
                <a:ea typeface="Merriweather" pitchFamily="34" charset="-122"/>
                <a:cs typeface="Merriweather" pitchFamily="34" charset="-120"/>
              </a:rPr>
              <a:t>Pedoman Mutasi Pegawai Negeri Sipil (PNS)</a:t>
            </a:r>
            <a:endParaRPr lang="en-US" sz="3850" dirty="0"/>
          </a:p>
          <a:p>
            <a:pPr algn="l" indent="0" marL="0">
              <a:lnSpc>
                <a:spcPts val="4850"/>
              </a:lnSpc>
              <a:buNone/>
            </a:pPr>
            <a:r>
              <a:rPr lang="en-US" sz="3850" dirty="0">
                <a:solidFill>
                  <a:srgbClr val="F5F0F0"/>
                </a:solidFill>
                <a:latin typeface="Merriweather" pitchFamily="34" charset="0"/>
                <a:ea typeface="Merriweather" pitchFamily="34" charset="-122"/>
                <a:cs typeface="Merriweather" pitchFamily="34" charset="-120"/>
              </a:rPr>
              <a:t>Dinas Kesehatan Provinsi DKI Jakarta</a:t>
            </a:r>
            <a:endParaRPr lang="en-US" sz="3850" dirty="0"/>
          </a:p>
        </p:txBody>
      </p:sp>
      <p:sp>
        <p:nvSpPr>
          <p:cNvPr id="4" name="Text 1"/>
          <p:cNvSpPr/>
          <p:nvPr/>
        </p:nvSpPr>
        <p:spPr>
          <a:xfrm>
            <a:off x="6350198" y="3571994"/>
            <a:ext cx="6170771" cy="771287"/>
          </a:xfrm>
          <a:prstGeom prst="rect">
            <a:avLst/>
          </a:prstGeom>
          <a:noFill/>
          <a:ln/>
        </p:spPr>
        <p:txBody>
          <a:bodyPr wrap="none" lIns="0" tIns="0" rIns="0" bIns="0" rtlCol="0" anchor="t"/>
          <a:lstStyle/>
          <a:p>
            <a:pPr algn="l" indent="0" marL="0">
              <a:lnSpc>
                <a:spcPts val="6050"/>
              </a:lnSpc>
              <a:buNone/>
            </a:pPr>
            <a:r>
              <a:rPr lang="en-US" sz="4850" dirty="0">
                <a:solidFill>
                  <a:srgbClr val="F5F0F0"/>
                </a:solidFill>
                <a:latin typeface="Merriweather" pitchFamily="34" charset="0"/>
                <a:ea typeface="Merriweather" pitchFamily="34" charset="-122"/>
                <a:cs typeface="Merriweather" pitchFamily="34" charset="-120"/>
              </a:rPr>
              <a:t>Seftian Haryadi</a:t>
            </a:r>
            <a:endParaRPr lang="en-US" sz="4850" dirty="0"/>
          </a:p>
        </p:txBody>
      </p:sp>
      <p:sp>
        <p:nvSpPr>
          <p:cNvPr id="5" name="Text 2"/>
          <p:cNvSpPr/>
          <p:nvPr/>
        </p:nvSpPr>
        <p:spPr>
          <a:xfrm>
            <a:off x="6350198" y="4713446"/>
            <a:ext cx="7416403" cy="394811"/>
          </a:xfrm>
          <a:prstGeom prst="rect">
            <a:avLst/>
          </a:prstGeom>
          <a:noFill/>
          <a:ln/>
        </p:spPr>
        <p:txBody>
          <a:bodyPr wrap="none" lIns="0" tIns="0" rIns="0" bIns="0" rtlCol="0" anchor="t"/>
          <a:lstStyle/>
          <a:p>
            <a:pPr algn="l" indent="0" marL="0">
              <a:lnSpc>
                <a:spcPts val="3100"/>
              </a:lnSpc>
              <a:buNone/>
            </a:pPr>
            <a:r>
              <a:rPr lang="en-US" sz="1900" b="1" dirty="0">
                <a:solidFill>
                  <a:srgbClr val="E2E6E9"/>
                </a:solidFill>
                <a:latin typeface="Merriweather" pitchFamily="34" charset="0"/>
                <a:ea typeface="Merriweather" pitchFamily="34" charset="-122"/>
                <a:cs typeface="Merriweather" pitchFamily="34" charset="-120"/>
              </a:rPr>
              <a:t>NIP:</a:t>
            </a:r>
            <a:pPr algn="l" indent="0" marL="0">
              <a:lnSpc>
                <a:spcPts val="3100"/>
              </a:lnSpc>
              <a:buNone/>
            </a:pPr>
            <a:r>
              <a:rPr lang="en-US" sz="1900" dirty="0">
                <a:solidFill>
                  <a:srgbClr val="E2E6E9"/>
                </a:solidFill>
                <a:latin typeface="Merriweather" pitchFamily="34" charset="0"/>
                <a:ea typeface="Merriweather" pitchFamily="34" charset="-122"/>
                <a:cs typeface="Merriweather" pitchFamily="34" charset="-120"/>
              </a:rPr>
              <a:t> 198909172014031003</a:t>
            </a:r>
            <a:endParaRPr lang="en-US" sz="1900" dirty="0"/>
          </a:p>
        </p:txBody>
      </p:sp>
      <p:sp>
        <p:nvSpPr>
          <p:cNvPr id="6" name="Text 3"/>
          <p:cNvSpPr/>
          <p:nvPr/>
        </p:nvSpPr>
        <p:spPr>
          <a:xfrm>
            <a:off x="6350198" y="5385911"/>
            <a:ext cx="7416403" cy="394811"/>
          </a:xfrm>
          <a:prstGeom prst="rect">
            <a:avLst/>
          </a:prstGeom>
          <a:noFill/>
          <a:ln/>
        </p:spPr>
        <p:txBody>
          <a:bodyPr wrap="none" lIns="0" tIns="0" rIns="0" bIns="0" rtlCol="0" anchor="t"/>
          <a:lstStyle/>
          <a:p>
            <a:pPr algn="l" marL="342900" indent="-342900">
              <a:lnSpc>
                <a:spcPts val="3100"/>
              </a:lnSpc>
              <a:buSzPct val="100000"/>
              <a:buChar char="•"/>
            </a:pPr>
            <a:r>
              <a:rPr lang="en-US" sz="1900" b="1" dirty="0">
                <a:solidFill>
                  <a:srgbClr val="E2E6E9"/>
                </a:solidFill>
                <a:latin typeface="Merriweather" pitchFamily="34" charset="0"/>
                <a:ea typeface="Merriweather" pitchFamily="34" charset="-122"/>
                <a:cs typeface="Merriweather" pitchFamily="34" charset="-120"/>
              </a:rPr>
              <a:t>Jabatan:</a:t>
            </a:r>
            <a:pPr algn="l" indent="0" marL="0">
              <a:lnSpc>
                <a:spcPts val="3100"/>
              </a:lnSpc>
              <a:buNone/>
            </a:pPr>
            <a:r>
              <a:rPr lang="en-US" sz="1900" dirty="0">
                <a:solidFill>
                  <a:srgbClr val="E2E6E9"/>
                </a:solidFill>
                <a:latin typeface="Merriweather" pitchFamily="34" charset="0"/>
                <a:ea typeface="Merriweather" pitchFamily="34" charset="-122"/>
                <a:cs typeface="Merriweather" pitchFamily="34" charset="-120"/>
              </a:rPr>
              <a:t> Staf Teknis Tingkat Ahli</a:t>
            </a:r>
            <a:endParaRPr lang="en-US" sz="1900" dirty="0"/>
          </a:p>
        </p:txBody>
      </p:sp>
      <p:sp>
        <p:nvSpPr>
          <p:cNvPr id="7" name="Text 4"/>
          <p:cNvSpPr/>
          <p:nvPr/>
        </p:nvSpPr>
        <p:spPr>
          <a:xfrm>
            <a:off x="6350198" y="5867043"/>
            <a:ext cx="7416403" cy="394811"/>
          </a:xfrm>
          <a:prstGeom prst="rect">
            <a:avLst/>
          </a:prstGeom>
          <a:noFill/>
          <a:ln/>
        </p:spPr>
        <p:txBody>
          <a:bodyPr wrap="none" lIns="0" tIns="0" rIns="0" bIns="0" rtlCol="0" anchor="t"/>
          <a:lstStyle/>
          <a:p>
            <a:pPr algn="l" marL="342900" indent="-342900">
              <a:lnSpc>
                <a:spcPts val="3100"/>
              </a:lnSpc>
              <a:buSzPct val="100000"/>
              <a:buChar char="•"/>
            </a:pPr>
            <a:r>
              <a:rPr lang="en-US" sz="1900" b="1" dirty="0">
                <a:solidFill>
                  <a:srgbClr val="E2E6E9"/>
                </a:solidFill>
                <a:latin typeface="Merriweather" pitchFamily="34" charset="0"/>
                <a:ea typeface="Merriweather" pitchFamily="34" charset="-122"/>
                <a:cs typeface="Merriweather" pitchFamily="34" charset="-120"/>
              </a:rPr>
              <a:t>Unit Kerja:</a:t>
            </a:r>
            <a:pPr algn="l" indent="0" marL="0">
              <a:lnSpc>
                <a:spcPts val="3100"/>
              </a:lnSpc>
              <a:buNone/>
            </a:pPr>
            <a:r>
              <a:rPr lang="en-US" sz="1900" dirty="0">
                <a:solidFill>
                  <a:srgbClr val="E2E6E9"/>
                </a:solidFill>
                <a:latin typeface="Merriweather" pitchFamily="34" charset="0"/>
                <a:ea typeface="Merriweather" pitchFamily="34" charset="-122"/>
                <a:cs typeface="Merriweather" pitchFamily="34" charset="-120"/>
              </a:rPr>
              <a:t> Dinas Kesehatan Provinsi DKI Jakarta</a:t>
            </a:r>
            <a:endParaRPr lang="en-US" sz="1900" dirty="0"/>
          </a:p>
        </p:txBody>
      </p:sp>
      <p:sp>
        <p:nvSpPr>
          <p:cNvPr id="8" name="Text 5"/>
          <p:cNvSpPr/>
          <p:nvPr/>
        </p:nvSpPr>
        <p:spPr>
          <a:xfrm>
            <a:off x="6350198" y="6348174"/>
            <a:ext cx="7416403" cy="394811"/>
          </a:xfrm>
          <a:prstGeom prst="rect">
            <a:avLst/>
          </a:prstGeom>
          <a:noFill/>
          <a:ln/>
        </p:spPr>
        <p:txBody>
          <a:bodyPr wrap="none" lIns="0" tIns="0" rIns="0" bIns="0" rtlCol="0" anchor="t"/>
          <a:lstStyle/>
          <a:p>
            <a:pPr algn="l" marL="342900" indent="-342900">
              <a:lnSpc>
                <a:spcPts val="3100"/>
              </a:lnSpc>
              <a:buSzPct val="100000"/>
              <a:buChar char="•"/>
            </a:pPr>
            <a:r>
              <a:rPr lang="en-US" sz="1900" b="1" dirty="0">
                <a:solidFill>
                  <a:srgbClr val="E2E6E9"/>
                </a:solidFill>
                <a:latin typeface="Merriweather" pitchFamily="34" charset="0"/>
                <a:ea typeface="Merriweather" pitchFamily="34" charset="-122"/>
                <a:cs typeface="Merriweather" pitchFamily="34" charset="-120"/>
              </a:rPr>
              <a:t>Bidang:</a:t>
            </a:r>
            <a:pPr algn="l" indent="0" marL="0">
              <a:lnSpc>
                <a:spcPts val="3100"/>
              </a:lnSpc>
              <a:buNone/>
            </a:pPr>
            <a:r>
              <a:rPr lang="en-US" sz="1900" dirty="0">
                <a:solidFill>
                  <a:srgbClr val="E2E6E9"/>
                </a:solidFill>
                <a:latin typeface="Merriweather" pitchFamily="34" charset="0"/>
                <a:ea typeface="Merriweather" pitchFamily="34" charset="-122"/>
                <a:cs typeface="Merriweather" pitchFamily="34" charset="-120"/>
              </a:rPr>
              <a:t> Sumber Daya Manusia Kesehatan</a:t>
            </a:r>
            <a:endParaRPr lang="en-US" sz="1900" dirty="0"/>
          </a:p>
        </p:txBody>
      </p:sp>
      <p:sp>
        <p:nvSpPr>
          <p:cNvPr id="9" name="Text 6"/>
          <p:cNvSpPr/>
          <p:nvPr/>
        </p:nvSpPr>
        <p:spPr>
          <a:xfrm>
            <a:off x="6350198" y="6829306"/>
            <a:ext cx="7416403" cy="394811"/>
          </a:xfrm>
          <a:prstGeom prst="rect">
            <a:avLst/>
          </a:prstGeom>
          <a:noFill/>
          <a:ln/>
        </p:spPr>
        <p:txBody>
          <a:bodyPr wrap="none" lIns="0" tIns="0" rIns="0" bIns="0" rtlCol="0" anchor="t"/>
          <a:lstStyle/>
          <a:p>
            <a:pPr algn="l" marL="342900" indent="-342900">
              <a:lnSpc>
                <a:spcPts val="3100"/>
              </a:lnSpc>
              <a:buSzPct val="100000"/>
              <a:buChar char="•"/>
            </a:pPr>
            <a:r>
              <a:rPr lang="en-US" sz="1900" b="1" dirty="0">
                <a:solidFill>
                  <a:srgbClr val="E2E6E9"/>
                </a:solidFill>
                <a:latin typeface="Merriweather" pitchFamily="34" charset="0"/>
                <a:ea typeface="Merriweather" pitchFamily="34" charset="-122"/>
                <a:cs typeface="Merriweather" pitchFamily="34" charset="-120"/>
              </a:rPr>
              <a:t>Seksi/Subbag/Sub Kelompok:</a:t>
            </a:r>
            <a:pPr algn="l" indent="0" marL="0">
              <a:lnSpc>
                <a:spcPts val="3100"/>
              </a:lnSpc>
              <a:buNone/>
            </a:pPr>
            <a:r>
              <a:rPr lang="en-US" sz="1900" dirty="0">
                <a:solidFill>
                  <a:srgbClr val="E2E6E9"/>
                </a:solidFill>
                <a:latin typeface="Merriweather" pitchFamily="34" charset="0"/>
                <a:ea typeface="Merriweather" pitchFamily="34" charset="-122"/>
                <a:cs typeface="Merriweather" pitchFamily="34" charset="-120"/>
              </a:rPr>
              <a:t> Kepegawaian</a:t>
            </a:r>
            <a:endParaRPr lang="en-US" sz="190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Text 0"/>
          <p:cNvSpPr/>
          <p:nvPr/>
        </p:nvSpPr>
        <p:spPr>
          <a:xfrm>
            <a:off x="687586" y="697230"/>
            <a:ext cx="7946827" cy="613886"/>
          </a:xfrm>
          <a:prstGeom prst="rect">
            <a:avLst/>
          </a:prstGeom>
          <a:noFill/>
          <a:ln/>
        </p:spPr>
        <p:txBody>
          <a:bodyPr wrap="none" lIns="0" tIns="0" rIns="0" bIns="0" rtlCol="0" anchor="t"/>
          <a:lstStyle/>
          <a:p>
            <a:pPr algn="l" indent="0" marL="0">
              <a:lnSpc>
                <a:spcPts val="4800"/>
              </a:lnSpc>
              <a:buNone/>
            </a:pPr>
            <a:r>
              <a:rPr lang="en-US" sz="3850" dirty="0">
                <a:solidFill>
                  <a:srgbClr val="F5F0F0"/>
                </a:solidFill>
                <a:latin typeface="Merriweather" pitchFamily="34" charset="0"/>
                <a:ea typeface="Merriweather" pitchFamily="34" charset="-122"/>
                <a:cs typeface="Merriweather" pitchFamily="34" charset="-120"/>
              </a:rPr>
              <a:t>Profil Subkelompok Kepegawaian</a:t>
            </a:r>
            <a:endParaRPr lang="en-US" sz="3850" dirty="0"/>
          </a:p>
        </p:txBody>
      </p:sp>
      <p:sp>
        <p:nvSpPr>
          <p:cNvPr id="3" name="Text 1"/>
          <p:cNvSpPr/>
          <p:nvPr/>
        </p:nvSpPr>
        <p:spPr>
          <a:xfrm>
            <a:off x="687586" y="1389698"/>
            <a:ext cx="4420195" cy="306943"/>
          </a:xfrm>
          <a:prstGeom prst="rect">
            <a:avLst/>
          </a:prstGeom>
          <a:noFill/>
          <a:ln/>
        </p:spPr>
        <p:txBody>
          <a:bodyPr wrap="none" lIns="0" tIns="0" rIns="0" bIns="0" rtlCol="0" anchor="t"/>
          <a:lstStyle/>
          <a:p>
            <a:pPr algn="l" indent="0" marL="0">
              <a:lnSpc>
                <a:spcPts val="2400"/>
              </a:lnSpc>
              <a:buNone/>
            </a:pPr>
            <a:r>
              <a:rPr lang="en-US" sz="1900" dirty="0">
                <a:solidFill>
                  <a:srgbClr val="F5F0F0"/>
                </a:solidFill>
                <a:latin typeface="Merriweather" pitchFamily="34" charset="0"/>
                <a:ea typeface="Merriweather" pitchFamily="34" charset="-122"/>
                <a:cs typeface="Merriweather" pitchFamily="34" charset="-120"/>
              </a:rPr>
              <a:t>Dinas Kesehatan Provinsi DKI Jakarta</a:t>
            </a:r>
            <a:endParaRPr lang="en-US" sz="1900" dirty="0"/>
          </a:p>
        </p:txBody>
      </p:sp>
      <p:sp>
        <p:nvSpPr>
          <p:cNvPr id="4" name="Text 2"/>
          <p:cNvSpPr/>
          <p:nvPr/>
        </p:nvSpPr>
        <p:spPr>
          <a:xfrm>
            <a:off x="687586" y="1991320"/>
            <a:ext cx="13255228" cy="628650"/>
          </a:xfrm>
          <a:prstGeom prst="rect">
            <a:avLst/>
          </a:prstGeom>
          <a:noFill/>
          <a:ln/>
        </p:spPr>
        <p:txBody>
          <a:bodyPr wrap="square" lIns="0" tIns="0" rIns="0" bIns="0" rtlCol="0" anchor="t"/>
          <a:lstStyle/>
          <a:p>
            <a:pPr algn="l" indent="0" marL="0">
              <a:lnSpc>
                <a:spcPts val="2450"/>
              </a:lnSpc>
              <a:buNone/>
            </a:pPr>
            <a:r>
              <a:rPr lang="en-US" sz="1500" dirty="0">
                <a:solidFill>
                  <a:srgbClr val="E2E6E9"/>
                </a:solidFill>
                <a:latin typeface="Merriweather" pitchFamily="34" charset="0"/>
                <a:ea typeface="Merriweather" pitchFamily="34" charset="-122"/>
                <a:cs typeface="Merriweather" pitchFamily="34" charset="-120"/>
              </a:rPr>
              <a:t>Subkelompok Kepegawaian Dinas Kesehatan Provinsi DKI Jakarta memiliki peran krusial dalam mengelola sumber daya manusia di sektor kesehatan provinsi. Unit ini bertanggung jawab untuk memastikan proses kepegawaian yang profesional, transparan, dan akuntabel.</a:t>
            </a:r>
            <a:endParaRPr lang="en-US" sz="1500" dirty="0"/>
          </a:p>
        </p:txBody>
      </p:sp>
      <p:sp>
        <p:nvSpPr>
          <p:cNvPr id="5" name="Shape 3"/>
          <p:cNvSpPr/>
          <p:nvPr/>
        </p:nvSpPr>
        <p:spPr>
          <a:xfrm>
            <a:off x="687586" y="2840950"/>
            <a:ext cx="6529388" cy="2247424"/>
          </a:xfrm>
          <a:prstGeom prst="roundRect">
            <a:avLst>
              <a:gd name="adj" fmla="val 3672"/>
            </a:avLst>
          </a:prstGeom>
          <a:solidFill>
            <a:srgbClr val="003180"/>
          </a:solidFill>
          <a:ln w="7620">
            <a:solidFill>
              <a:srgbClr val="194A99"/>
            </a:solidFill>
            <a:prstDash val="solid"/>
          </a:ln>
        </p:spPr>
      </p:sp>
      <p:sp>
        <p:nvSpPr>
          <p:cNvPr id="6" name="Shape 4"/>
          <p:cNvSpPr/>
          <p:nvPr/>
        </p:nvSpPr>
        <p:spPr>
          <a:xfrm>
            <a:off x="891659" y="3045023"/>
            <a:ext cx="589359" cy="589359"/>
          </a:xfrm>
          <a:prstGeom prst="roundRect">
            <a:avLst>
              <a:gd name="adj" fmla="val 15513610"/>
            </a:avLst>
          </a:prstGeom>
          <a:solidFill>
            <a:srgbClr val="609DFF"/>
          </a:solidFill>
          <a:ln/>
        </p:spPr>
      </p:sp>
      <p:pic>
        <p:nvPicPr>
          <p:cNvPr id="7" name="Image 0" descr="preencoded.png">    </p:cNvPr>
          <p:cNvPicPr>
            <a:picLocks noChangeAspect="1"/>
          </p:cNvPicPr>
          <p:nvPr/>
        </p:nvPicPr>
        <p:blipFill>
          <a:blip r:embed="rId1">
            <a:extLst>
              <a:ext uri="{96DAC541-7B7A-43D3-8B79-37D633B846F1}">
                <asvg:svgBlip xmlns:asvg="http://schemas.microsoft.com/office/drawing/2016/SVG/main" r:embed="rId2"/>
              </a:ext>
            </a:extLst>
          </a:blip>
          <a:stretch>
            <a:fillRect/>
          </a:stretch>
        </p:blipFill>
        <p:spPr>
          <a:xfrm>
            <a:off x="1053703" y="3207068"/>
            <a:ext cx="265152" cy="265152"/>
          </a:xfrm>
          <a:prstGeom prst="rect">
            <a:avLst/>
          </a:prstGeom>
        </p:spPr>
      </p:pic>
      <p:sp>
        <p:nvSpPr>
          <p:cNvPr id="8" name="Text 5"/>
          <p:cNvSpPr/>
          <p:nvPr/>
        </p:nvSpPr>
        <p:spPr>
          <a:xfrm>
            <a:off x="891659" y="3830836"/>
            <a:ext cx="3841790" cy="306943"/>
          </a:xfrm>
          <a:prstGeom prst="rect">
            <a:avLst/>
          </a:prstGeom>
          <a:noFill/>
          <a:ln/>
        </p:spPr>
        <p:txBody>
          <a:bodyPr wrap="none" lIns="0" tIns="0" rIns="0" bIns="0" rtlCol="0" anchor="t"/>
          <a:lstStyle/>
          <a:p>
            <a:pPr algn="l" indent="0" marL="0">
              <a:lnSpc>
                <a:spcPts val="2400"/>
              </a:lnSpc>
              <a:buNone/>
            </a:pPr>
            <a:r>
              <a:rPr lang="en-US" sz="1900" dirty="0">
                <a:solidFill>
                  <a:srgbClr val="E2E6E9"/>
                </a:solidFill>
                <a:latin typeface="Merriweather" pitchFamily="34" charset="0"/>
                <a:ea typeface="Merriweather" pitchFamily="34" charset="-122"/>
                <a:cs typeface="Merriweather" pitchFamily="34" charset="-120"/>
              </a:rPr>
              <a:t>Tugas &amp; Tanggung Jawab Utama</a:t>
            </a:r>
            <a:endParaRPr lang="en-US" sz="1900" dirty="0"/>
          </a:p>
        </p:txBody>
      </p:sp>
      <p:sp>
        <p:nvSpPr>
          <p:cNvPr id="9" name="Text 6"/>
          <p:cNvSpPr/>
          <p:nvPr/>
        </p:nvSpPr>
        <p:spPr>
          <a:xfrm>
            <a:off x="891659" y="4255651"/>
            <a:ext cx="6121241" cy="628650"/>
          </a:xfrm>
          <a:prstGeom prst="rect">
            <a:avLst/>
          </a:prstGeom>
          <a:noFill/>
          <a:ln/>
        </p:spPr>
        <p:txBody>
          <a:bodyPr wrap="square" lIns="0" tIns="0" rIns="0" bIns="0" rtlCol="0" anchor="t"/>
          <a:lstStyle/>
          <a:p>
            <a:pPr algn="l" indent="0" marL="0">
              <a:lnSpc>
                <a:spcPts val="2450"/>
              </a:lnSpc>
              <a:buNone/>
            </a:pPr>
            <a:r>
              <a:rPr lang="en-US" sz="1500" dirty="0">
                <a:solidFill>
                  <a:srgbClr val="E2E6E9"/>
                </a:solidFill>
                <a:latin typeface="Merriweather" pitchFamily="34" charset="0"/>
                <a:ea typeface="Merriweather" pitchFamily="34" charset="-122"/>
                <a:cs typeface="Merriweather" pitchFamily="34" charset="-120"/>
              </a:rPr>
              <a:t>Mengelola urusan administrasi kepegawaian PNS, termasuk mutasi, promosi, dan disiplin pegawai.</a:t>
            </a:r>
            <a:endParaRPr lang="en-US" sz="1500" dirty="0"/>
          </a:p>
        </p:txBody>
      </p:sp>
      <p:sp>
        <p:nvSpPr>
          <p:cNvPr id="10" name="Shape 7"/>
          <p:cNvSpPr/>
          <p:nvPr/>
        </p:nvSpPr>
        <p:spPr>
          <a:xfrm>
            <a:off x="7413427" y="2840950"/>
            <a:ext cx="6529388" cy="2247424"/>
          </a:xfrm>
          <a:prstGeom prst="roundRect">
            <a:avLst>
              <a:gd name="adj" fmla="val 3672"/>
            </a:avLst>
          </a:prstGeom>
          <a:solidFill>
            <a:srgbClr val="003180"/>
          </a:solidFill>
          <a:ln w="7620">
            <a:solidFill>
              <a:srgbClr val="194A99"/>
            </a:solidFill>
            <a:prstDash val="solid"/>
          </a:ln>
        </p:spPr>
      </p:sp>
      <p:sp>
        <p:nvSpPr>
          <p:cNvPr id="11" name="Shape 8"/>
          <p:cNvSpPr/>
          <p:nvPr/>
        </p:nvSpPr>
        <p:spPr>
          <a:xfrm>
            <a:off x="7617500" y="3045023"/>
            <a:ext cx="589359" cy="589359"/>
          </a:xfrm>
          <a:prstGeom prst="roundRect">
            <a:avLst>
              <a:gd name="adj" fmla="val 15513610"/>
            </a:avLst>
          </a:prstGeom>
          <a:solidFill>
            <a:srgbClr val="609DFF"/>
          </a:solidFill>
          <a:ln/>
        </p:spPr>
      </p:sp>
      <p:pic>
        <p:nvPicPr>
          <p:cNvPr id="12" name="Image 1" descr="preencoded.png">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7779544" y="3207068"/>
            <a:ext cx="265152" cy="265152"/>
          </a:xfrm>
          <a:prstGeom prst="rect">
            <a:avLst/>
          </a:prstGeom>
        </p:spPr>
      </p:pic>
      <p:sp>
        <p:nvSpPr>
          <p:cNvPr id="13" name="Text 9"/>
          <p:cNvSpPr/>
          <p:nvPr/>
        </p:nvSpPr>
        <p:spPr>
          <a:xfrm>
            <a:off x="7617500" y="3830836"/>
            <a:ext cx="3560921" cy="306943"/>
          </a:xfrm>
          <a:prstGeom prst="rect">
            <a:avLst/>
          </a:prstGeom>
          <a:noFill/>
          <a:ln/>
        </p:spPr>
        <p:txBody>
          <a:bodyPr wrap="none" lIns="0" tIns="0" rIns="0" bIns="0" rtlCol="0" anchor="t"/>
          <a:lstStyle/>
          <a:p>
            <a:pPr algn="l" indent="0" marL="0">
              <a:lnSpc>
                <a:spcPts val="2400"/>
              </a:lnSpc>
              <a:buNone/>
            </a:pPr>
            <a:r>
              <a:rPr lang="en-US" sz="1900" dirty="0">
                <a:solidFill>
                  <a:srgbClr val="E2E6E9"/>
                </a:solidFill>
                <a:latin typeface="Merriweather" pitchFamily="34" charset="0"/>
                <a:ea typeface="Merriweather" pitchFamily="34" charset="-122"/>
                <a:cs typeface="Merriweather" pitchFamily="34" charset="-120"/>
              </a:rPr>
              <a:t>Peran dalam Manajemen SDM</a:t>
            </a:r>
            <a:endParaRPr lang="en-US" sz="1900" dirty="0"/>
          </a:p>
        </p:txBody>
      </p:sp>
      <p:sp>
        <p:nvSpPr>
          <p:cNvPr id="14" name="Text 10"/>
          <p:cNvSpPr/>
          <p:nvPr/>
        </p:nvSpPr>
        <p:spPr>
          <a:xfrm>
            <a:off x="7617500" y="4255651"/>
            <a:ext cx="6121241" cy="628650"/>
          </a:xfrm>
          <a:prstGeom prst="rect">
            <a:avLst/>
          </a:prstGeom>
          <a:noFill/>
          <a:ln/>
        </p:spPr>
        <p:txBody>
          <a:bodyPr wrap="square" lIns="0" tIns="0" rIns="0" bIns="0" rtlCol="0" anchor="t"/>
          <a:lstStyle/>
          <a:p>
            <a:pPr algn="l" indent="0" marL="0">
              <a:lnSpc>
                <a:spcPts val="2450"/>
              </a:lnSpc>
              <a:buNone/>
            </a:pPr>
            <a:r>
              <a:rPr lang="en-US" sz="1500" dirty="0">
                <a:solidFill>
                  <a:srgbClr val="E2E6E9"/>
                </a:solidFill>
                <a:latin typeface="Merriweather" pitchFamily="34" charset="0"/>
                <a:ea typeface="Merriweather" pitchFamily="34" charset="-122"/>
                <a:cs typeface="Merriweather" pitchFamily="34" charset="-120"/>
              </a:rPr>
              <a:t>Mendukung pengelolaan sumber daya manusia untuk seluruh lingkungan Dinas Kesehatan.</a:t>
            </a:r>
            <a:endParaRPr lang="en-US" sz="1500" dirty="0"/>
          </a:p>
        </p:txBody>
      </p:sp>
      <p:sp>
        <p:nvSpPr>
          <p:cNvPr id="15" name="Shape 11"/>
          <p:cNvSpPr/>
          <p:nvPr/>
        </p:nvSpPr>
        <p:spPr>
          <a:xfrm>
            <a:off x="687586" y="5284827"/>
            <a:ext cx="6529388" cy="2247424"/>
          </a:xfrm>
          <a:prstGeom prst="roundRect">
            <a:avLst>
              <a:gd name="adj" fmla="val 3672"/>
            </a:avLst>
          </a:prstGeom>
          <a:solidFill>
            <a:srgbClr val="003180"/>
          </a:solidFill>
          <a:ln w="7620">
            <a:solidFill>
              <a:srgbClr val="194A99"/>
            </a:solidFill>
            <a:prstDash val="solid"/>
          </a:ln>
        </p:spPr>
      </p:sp>
      <p:sp>
        <p:nvSpPr>
          <p:cNvPr id="16" name="Shape 12"/>
          <p:cNvSpPr/>
          <p:nvPr/>
        </p:nvSpPr>
        <p:spPr>
          <a:xfrm>
            <a:off x="891659" y="5488900"/>
            <a:ext cx="589359" cy="589359"/>
          </a:xfrm>
          <a:prstGeom prst="roundRect">
            <a:avLst>
              <a:gd name="adj" fmla="val 15513610"/>
            </a:avLst>
          </a:prstGeom>
          <a:solidFill>
            <a:srgbClr val="609DFF"/>
          </a:solidFill>
          <a:ln/>
        </p:spPr>
      </p:sp>
      <p:pic>
        <p:nvPicPr>
          <p:cNvPr id="17" name="Image 2" descr="preencoded.png">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1053703" y="5650944"/>
            <a:ext cx="265152" cy="265152"/>
          </a:xfrm>
          <a:prstGeom prst="rect">
            <a:avLst/>
          </a:prstGeom>
        </p:spPr>
      </p:pic>
      <p:sp>
        <p:nvSpPr>
          <p:cNvPr id="18" name="Text 13"/>
          <p:cNvSpPr/>
          <p:nvPr/>
        </p:nvSpPr>
        <p:spPr>
          <a:xfrm>
            <a:off x="891659" y="6274713"/>
            <a:ext cx="3408402" cy="306943"/>
          </a:xfrm>
          <a:prstGeom prst="rect">
            <a:avLst/>
          </a:prstGeom>
          <a:noFill/>
          <a:ln/>
        </p:spPr>
        <p:txBody>
          <a:bodyPr wrap="none" lIns="0" tIns="0" rIns="0" bIns="0" rtlCol="0" anchor="t"/>
          <a:lstStyle/>
          <a:p>
            <a:pPr algn="l" indent="0" marL="0">
              <a:lnSpc>
                <a:spcPts val="2400"/>
              </a:lnSpc>
              <a:buNone/>
            </a:pPr>
            <a:r>
              <a:rPr lang="en-US" sz="1900" dirty="0">
                <a:solidFill>
                  <a:srgbClr val="E2E6E9"/>
                </a:solidFill>
                <a:latin typeface="Merriweather" pitchFamily="34" charset="0"/>
                <a:ea typeface="Merriweather" pitchFamily="34" charset="-122"/>
                <a:cs typeface="Merriweather" pitchFamily="34" charset="-120"/>
              </a:rPr>
              <a:t>Mendukung Tata Kelola Baik</a:t>
            </a:r>
            <a:endParaRPr lang="en-US" sz="1900" dirty="0"/>
          </a:p>
        </p:txBody>
      </p:sp>
      <p:sp>
        <p:nvSpPr>
          <p:cNvPr id="19" name="Text 14"/>
          <p:cNvSpPr/>
          <p:nvPr/>
        </p:nvSpPr>
        <p:spPr>
          <a:xfrm>
            <a:off x="891659" y="6699528"/>
            <a:ext cx="6121241" cy="628650"/>
          </a:xfrm>
          <a:prstGeom prst="rect">
            <a:avLst/>
          </a:prstGeom>
          <a:noFill/>
          <a:ln/>
        </p:spPr>
        <p:txBody>
          <a:bodyPr wrap="square" lIns="0" tIns="0" rIns="0" bIns="0" rtlCol="0" anchor="t"/>
          <a:lstStyle/>
          <a:p>
            <a:pPr algn="l" indent="0" marL="0">
              <a:lnSpc>
                <a:spcPts val="2450"/>
              </a:lnSpc>
              <a:buNone/>
            </a:pPr>
            <a:r>
              <a:rPr lang="en-US" sz="1500" dirty="0">
                <a:solidFill>
                  <a:srgbClr val="E2E6E9"/>
                </a:solidFill>
                <a:latin typeface="Merriweather" pitchFamily="34" charset="0"/>
                <a:ea typeface="Merriweather" pitchFamily="34" charset="-122"/>
                <a:cs typeface="Merriweather" pitchFamily="34" charset="-120"/>
              </a:rPr>
              <a:t>Menjamin penerapan sistem merit yang adil, transparan, dan akuntabel.</a:t>
            </a:r>
            <a:endParaRPr lang="en-US" sz="1500" dirty="0"/>
          </a:p>
        </p:txBody>
      </p:sp>
      <p:sp>
        <p:nvSpPr>
          <p:cNvPr id="20" name="Shape 15"/>
          <p:cNvSpPr/>
          <p:nvPr/>
        </p:nvSpPr>
        <p:spPr>
          <a:xfrm>
            <a:off x="7413427" y="5284827"/>
            <a:ext cx="6529388" cy="2247424"/>
          </a:xfrm>
          <a:prstGeom prst="roundRect">
            <a:avLst>
              <a:gd name="adj" fmla="val 3672"/>
            </a:avLst>
          </a:prstGeom>
          <a:solidFill>
            <a:srgbClr val="003180"/>
          </a:solidFill>
          <a:ln w="7620">
            <a:solidFill>
              <a:srgbClr val="194A99"/>
            </a:solidFill>
            <a:prstDash val="solid"/>
          </a:ln>
        </p:spPr>
      </p:sp>
      <p:sp>
        <p:nvSpPr>
          <p:cNvPr id="21" name="Shape 16"/>
          <p:cNvSpPr/>
          <p:nvPr/>
        </p:nvSpPr>
        <p:spPr>
          <a:xfrm>
            <a:off x="7617500" y="5488900"/>
            <a:ext cx="589359" cy="589359"/>
          </a:xfrm>
          <a:prstGeom prst="roundRect">
            <a:avLst>
              <a:gd name="adj" fmla="val 15513610"/>
            </a:avLst>
          </a:prstGeom>
          <a:solidFill>
            <a:srgbClr val="609DFF"/>
          </a:solidFill>
          <a:ln/>
        </p:spPr>
      </p:sp>
      <p:pic>
        <p:nvPicPr>
          <p:cNvPr id="22" name="Image 3" descr="preencoded.png">    </p:cNvPr>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7779544" y="5650944"/>
            <a:ext cx="265152" cy="265152"/>
          </a:xfrm>
          <a:prstGeom prst="rect">
            <a:avLst/>
          </a:prstGeom>
        </p:spPr>
      </p:pic>
      <p:sp>
        <p:nvSpPr>
          <p:cNvPr id="23" name="Text 17"/>
          <p:cNvSpPr/>
          <p:nvPr/>
        </p:nvSpPr>
        <p:spPr>
          <a:xfrm>
            <a:off x="7617500" y="6274713"/>
            <a:ext cx="2653784" cy="306943"/>
          </a:xfrm>
          <a:prstGeom prst="rect">
            <a:avLst/>
          </a:prstGeom>
          <a:noFill/>
          <a:ln/>
        </p:spPr>
        <p:txBody>
          <a:bodyPr wrap="none" lIns="0" tIns="0" rIns="0" bIns="0" rtlCol="0" anchor="t"/>
          <a:lstStyle/>
          <a:p>
            <a:pPr algn="l" indent="0" marL="0">
              <a:lnSpc>
                <a:spcPts val="2400"/>
              </a:lnSpc>
              <a:buNone/>
            </a:pPr>
            <a:r>
              <a:rPr lang="en-US" sz="1900" dirty="0">
                <a:solidFill>
                  <a:srgbClr val="E2E6E9"/>
                </a:solidFill>
                <a:latin typeface="Merriweather" pitchFamily="34" charset="0"/>
                <a:ea typeface="Merriweather" pitchFamily="34" charset="-122"/>
                <a:cs typeface="Merriweather" pitchFamily="34" charset="-120"/>
              </a:rPr>
              <a:t>Koordinasi Lintas Unit</a:t>
            </a:r>
            <a:endParaRPr lang="en-US" sz="1900" dirty="0"/>
          </a:p>
        </p:txBody>
      </p:sp>
      <p:sp>
        <p:nvSpPr>
          <p:cNvPr id="24" name="Text 18"/>
          <p:cNvSpPr/>
          <p:nvPr/>
        </p:nvSpPr>
        <p:spPr>
          <a:xfrm>
            <a:off x="7617500" y="6699528"/>
            <a:ext cx="6121241" cy="628650"/>
          </a:xfrm>
          <a:prstGeom prst="rect">
            <a:avLst/>
          </a:prstGeom>
          <a:noFill/>
          <a:ln/>
        </p:spPr>
        <p:txBody>
          <a:bodyPr wrap="square" lIns="0" tIns="0" rIns="0" bIns="0" rtlCol="0" anchor="t"/>
          <a:lstStyle/>
          <a:p>
            <a:pPr algn="l" indent="0" marL="0">
              <a:lnSpc>
                <a:spcPts val="2450"/>
              </a:lnSpc>
              <a:buNone/>
            </a:pPr>
            <a:r>
              <a:rPr lang="en-US" sz="1500" dirty="0">
                <a:solidFill>
                  <a:srgbClr val="E2E6E9"/>
                </a:solidFill>
                <a:latin typeface="Merriweather" pitchFamily="34" charset="0"/>
                <a:ea typeface="Merriweather" pitchFamily="34" charset="-122"/>
                <a:cs typeface="Merriweather" pitchFamily="34" charset="-120"/>
              </a:rPr>
              <a:t>Menyelaraskan kebutuhan personel di Puskesmas, RSUD/RSKD, dan Unit Pelaksana Teknis (UPT) lainnya.</a:t>
            </a:r>
            <a:endParaRPr lang="en-US" sz="150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Text 0"/>
          <p:cNvSpPr/>
          <p:nvPr/>
        </p:nvSpPr>
        <p:spPr>
          <a:xfrm>
            <a:off x="863798" y="1511022"/>
            <a:ext cx="12902803" cy="1542574"/>
          </a:xfrm>
          <a:prstGeom prst="rect">
            <a:avLst/>
          </a:prstGeom>
          <a:noFill/>
          <a:ln/>
        </p:spPr>
        <p:txBody>
          <a:bodyPr wrap="square" lIns="0" tIns="0" rIns="0" bIns="0" rtlCol="0" anchor="t"/>
          <a:lstStyle/>
          <a:p>
            <a:pPr algn="l" indent="0" marL="0">
              <a:lnSpc>
                <a:spcPts val="6050"/>
              </a:lnSpc>
              <a:buNone/>
            </a:pPr>
            <a:r>
              <a:rPr lang="en-US" sz="4850" dirty="0">
                <a:solidFill>
                  <a:srgbClr val="F5F0F0"/>
                </a:solidFill>
                <a:latin typeface="Merriweather" pitchFamily="34" charset="0"/>
                <a:ea typeface="Merriweather" pitchFamily="34" charset="-122"/>
                <a:cs typeface="Merriweather" pitchFamily="34" charset="-120"/>
              </a:rPr>
              <a:t>Video Penjelasan Tugas - Pedoman Mutasi PNS</a:t>
            </a:r>
            <a:endParaRPr lang="en-US" sz="4850" dirty="0"/>
          </a:p>
        </p:txBody>
      </p:sp>
      <p:pic>
        <p:nvPicPr>
          <p:cNvPr id="3" name="Image 0" descr="preencoded.png">
            <a:hlinkClick r:id="rId2" tooltip=""/>
          </p:cNvPr>
          <p:cNvPicPr>
            <a:picLocks noChangeAspect="1"/>
          </p:cNvPicPr>
          <p:nvPr/>
        </p:nvPicPr>
        <p:blipFill>
          <a:blip r:embed="rId1"/>
          <a:stretch>
            <a:fillRect/>
          </a:stretch>
        </p:blipFill>
        <p:spPr>
          <a:xfrm>
            <a:off x="863798" y="3547229"/>
            <a:ext cx="12902803" cy="2498765"/>
          </a:xfrm>
          <a:prstGeom prst="rect">
            <a:avLst/>
          </a:prstGeom>
        </p:spPr>
      </p:pic>
      <p:sp>
        <p:nvSpPr>
          <p:cNvPr id="4" name="Text 1"/>
          <p:cNvSpPr/>
          <p:nvPr/>
        </p:nvSpPr>
        <p:spPr>
          <a:xfrm>
            <a:off x="863798" y="6323648"/>
            <a:ext cx="12902803" cy="394811"/>
          </a:xfrm>
          <a:prstGeom prst="rect">
            <a:avLst/>
          </a:prstGeom>
          <a:noFill/>
          <a:ln/>
        </p:spPr>
        <p:txBody>
          <a:bodyPr wrap="none" lIns="0" tIns="0" rIns="0" bIns="0" rtlCol="0" anchor="t"/>
          <a:lstStyle/>
          <a:p>
            <a:pPr algn="l" indent="0" marL="0">
              <a:lnSpc>
                <a:spcPts val="3100"/>
              </a:lnSpc>
              <a:buNone/>
            </a:pPr>
            <a:endParaRPr lang="en-US" sz="190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(16:9)</PresentationFormat>
  <Paragraphs>0</Paragraphs>
  <Slides>3</Slides>
  <Notes>3</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3</vt:i4>
      </vt:variant>
    </vt:vector>
  </HeadingPairs>
  <TitlesOfParts>
    <vt:vector size="6" baseType="lpstr">
      <vt:lpstr>Arial</vt:lpstr>
      <vt:lpstr>Calibri</vt:lpstr>
      <vt:lpstr>Office Theme</vt:lpstr>
      <vt:lpstr>Slide 1</vt:lpstr>
      <vt:lpstr>Slide 2</vt:lpstr>
      <vt:lpstr>Slide 3</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lastModifiedBy/>
  <cp:revision>1</cp:revision>
  <dcterms:created xsi:type="dcterms:W3CDTF">2025-12-21T14:29:03Z</dcterms:created>
  <dcterms:modified xsi:type="dcterms:W3CDTF">2025-12-21T14:29:03Z</dcterms:modified>
</cp:coreProperties>
</file>